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A297-5278-40AA-95B1-C93777EB5238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9A12-4A83-4028-BBF1-1C6F986B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00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A297-5278-40AA-95B1-C93777EB5238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9A12-4A83-4028-BBF1-1C6F986B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456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A297-5278-40AA-95B1-C93777EB5238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9A12-4A83-4028-BBF1-1C6F986B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43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A297-5278-40AA-95B1-C93777EB5238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9A12-4A83-4028-BBF1-1C6F986B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730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A297-5278-40AA-95B1-C93777EB5238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9A12-4A83-4028-BBF1-1C6F986B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298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A297-5278-40AA-95B1-C93777EB5238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9A12-4A83-4028-BBF1-1C6F986B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322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A297-5278-40AA-95B1-C93777EB5238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9A12-4A83-4028-BBF1-1C6F986B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446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A297-5278-40AA-95B1-C93777EB5238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9A12-4A83-4028-BBF1-1C6F986B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408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A297-5278-40AA-95B1-C93777EB5238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9A12-4A83-4028-BBF1-1C6F986B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911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A297-5278-40AA-95B1-C93777EB5238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9A12-4A83-4028-BBF1-1C6F986B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1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A297-5278-40AA-95B1-C93777EB5238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89A12-4A83-4028-BBF1-1C6F986B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682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5A297-5278-40AA-95B1-C93777EB5238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89A12-4A83-4028-BBF1-1C6F986B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00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Heap Sort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Maram</a:t>
            </a:r>
            <a:r>
              <a:rPr lang="en-US" dirty="0" smtClean="0"/>
              <a:t> </a:t>
            </a:r>
            <a:r>
              <a:rPr lang="en-US" dirty="0" err="1"/>
              <a:t>B</a:t>
            </a:r>
            <a:r>
              <a:rPr lang="en-US" dirty="0" err="1" smtClean="0"/>
              <a:t>ani</a:t>
            </a:r>
            <a:r>
              <a:rPr lang="en-US" dirty="0" smtClean="0"/>
              <a:t> </a:t>
            </a:r>
            <a:r>
              <a:rPr lang="en-US" dirty="0" err="1" smtClean="0"/>
              <a:t>Younes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80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Is a data structure that is defined by two properties:</a:t>
            </a:r>
          </a:p>
          <a:p>
            <a:pPr lvl="1"/>
            <a:r>
              <a:rPr lang="en-US" dirty="0"/>
              <a:t>It is a complete binary tree (implemented using array representation)</a:t>
            </a:r>
          </a:p>
          <a:p>
            <a:pPr lvl="1"/>
            <a:r>
              <a:rPr lang="en-US" dirty="0"/>
              <a:t>The values stored in a heap are partially ordered. i.e. there is a relationship between the value stored at any node and the values of its children. </a:t>
            </a:r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Complete </a:t>
            </a:r>
            <a:r>
              <a:rPr lang="en-US" b="1" u="sng" dirty="0">
                <a:solidFill>
                  <a:srgbClr val="FF0000"/>
                </a:solidFill>
              </a:rPr>
              <a:t>binary trees </a:t>
            </a:r>
            <a:r>
              <a:rPr lang="en-US" dirty="0">
                <a:solidFill>
                  <a:srgbClr val="FF0000"/>
                </a:solidFill>
              </a:rPr>
              <a:t>have all levels except the bottom filled out completely, and the bottom level has all of its nodes filled in from left to right</a:t>
            </a:r>
            <a:r>
              <a:rPr lang="en-US" dirty="0"/>
              <a:t>).</a:t>
            </a:r>
          </a:p>
          <a:p>
            <a:r>
              <a:rPr lang="en-US" dirty="0"/>
              <a:t>Heaps are often used to implement priority queues and for external sorting algorithms.</a:t>
            </a:r>
          </a:p>
          <a:p>
            <a:r>
              <a:rPr lang="en-US" dirty="0"/>
              <a:t>There are many situations, both in real life and in computing applications, where we wish to choose the next “most important” from a collection of people, tasks, or objects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385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19 2 46 16 12 54 64 22 17 66 37 35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 Heap</a:t>
            </a:r>
            <a:r>
              <a:rPr lang="en-US" dirty="0">
                <a:sym typeface="Wingdings" panose="05000000000000000000" pitchFamily="2" charset="2"/>
              </a:rPr>
              <a:t></a:t>
            </a:r>
            <a:r>
              <a:rPr lang="en-US" dirty="0"/>
              <a:t> 66 64 54 17 37 35 46 2 16 12 22 19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 Sorted</a:t>
            </a:r>
            <a:r>
              <a:rPr lang="en-US" dirty="0">
                <a:sym typeface="Wingdings" panose="05000000000000000000" pitchFamily="2" charset="2"/>
              </a:rPr>
              <a:t></a:t>
            </a:r>
            <a:r>
              <a:rPr lang="en-US" dirty="0"/>
              <a:t> 2 12 16 17 19 22 35 37 46 54 64 66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945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2201423"/>
              </p:ext>
            </p:extLst>
          </p:nvPr>
        </p:nvGraphicFramePr>
        <p:xfrm>
          <a:off x="482684" y="330200"/>
          <a:ext cx="5372683" cy="619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3" imgW="2755800" imgH="3187440" progId="Equation.3">
                  <p:embed/>
                </p:oleObj>
              </mc:Choice>
              <mc:Fallback>
                <p:oleObj name="Equation" r:id="rId3" imgW="2755800" imgH="31874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684" y="330200"/>
                        <a:ext cx="5372683" cy="61991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8352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 Sort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2523" y="1820779"/>
            <a:ext cx="10881278" cy="4878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769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8641949"/>
              </p:ext>
            </p:extLst>
          </p:nvPr>
        </p:nvGraphicFramePr>
        <p:xfrm>
          <a:off x="1684421" y="21004"/>
          <a:ext cx="4668253" cy="6836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3" imgW="2870200" imgH="4546600" progId="Equation.3">
                  <p:embed/>
                </p:oleObj>
              </mc:Choice>
              <mc:Fallback>
                <p:oleObj name="Equation" r:id="rId3" imgW="2870200" imgH="4546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4421" y="21004"/>
                        <a:ext cx="4668253" cy="68369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662737" y="29196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4941079"/>
              </p:ext>
            </p:extLst>
          </p:nvPr>
        </p:nvGraphicFramePr>
        <p:xfrm>
          <a:off x="8662737" y="2919663"/>
          <a:ext cx="27432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5" imgW="1435100" imgH="457200" progId="Equation.3">
                  <p:embed/>
                </p:oleObj>
              </mc:Choice>
              <mc:Fallback>
                <p:oleObj name="Equation" r:id="rId5" imgW="143510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62737" y="2919663"/>
                        <a:ext cx="2743200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6472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47536" y="10049"/>
            <a:ext cx="1399147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579335"/>
              </p:ext>
            </p:extLst>
          </p:nvPr>
        </p:nvGraphicFramePr>
        <p:xfrm>
          <a:off x="1347537" y="10049"/>
          <a:ext cx="4580021" cy="6847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3" imgW="2730500" imgH="4292600" progId="Equation.3">
                  <p:embed/>
                </p:oleObj>
              </mc:Choice>
              <mc:Fallback>
                <p:oleObj name="Equation" r:id="rId3" imgW="2730500" imgH="4292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7537" y="10049"/>
                        <a:ext cx="4580021" cy="68479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109284" y="27672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6903092"/>
              </p:ext>
            </p:extLst>
          </p:nvPr>
        </p:nvGraphicFramePr>
        <p:xfrm>
          <a:off x="8109284" y="2767263"/>
          <a:ext cx="29718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5" imgW="1422400" imgH="457200" progId="Equation.3">
                  <p:embed/>
                </p:oleObj>
              </mc:Choice>
              <mc:Fallback>
                <p:oleObj name="Equation" r:id="rId5" imgW="14224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9284" y="2767263"/>
                        <a:ext cx="29718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327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1594</TotalTime>
  <Words>156</Words>
  <Application>Microsoft Office PowerPoint</Application>
  <PresentationFormat>Widescreen</PresentationFormat>
  <Paragraphs>16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Microsoft Equation 3.0</vt:lpstr>
      <vt:lpstr>Heap Sort</vt:lpstr>
      <vt:lpstr>Heap</vt:lpstr>
      <vt:lpstr>Example</vt:lpstr>
      <vt:lpstr>PowerPoint Presentation</vt:lpstr>
      <vt:lpstr>Heap Sort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Greedy Algorithm</dc:title>
  <dc:creator>Maram Bani Younes</dc:creator>
  <cp:lastModifiedBy>Maram Bani Younes</cp:lastModifiedBy>
  <cp:revision>5</cp:revision>
  <dcterms:created xsi:type="dcterms:W3CDTF">2021-12-26T19:23:57Z</dcterms:created>
  <dcterms:modified xsi:type="dcterms:W3CDTF">2021-12-27T21:58:20Z</dcterms:modified>
</cp:coreProperties>
</file>